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4"/>
  </p:notesMasterIdLst>
  <p:sldIdLst>
    <p:sldId id="256" r:id="rId2"/>
    <p:sldId id="281" r:id="rId3"/>
    <p:sldId id="267" r:id="rId4"/>
    <p:sldId id="283" r:id="rId5"/>
    <p:sldId id="268" r:id="rId6"/>
    <p:sldId id="287" r:id="rId7"/>
    <p:sldId id="279" r:id="rId8"/>
    <p:sldId id="271" r:id="rId9"/>
    <p:sldId id="285" r:id="rId10"/>
    <p:sldId id="284" r:id="rId11"/>
    <p:sldId id="286" r:id="rId12"/>
    <p:sldId id="282" r:id="rId13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2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72" autoAdjust="0"/>
  </p:normalViewPr>
  <p:slideViewPr>
    <p:cSldViewPr snapToGrid="0">
      <p:cViewPr varScale="1">
        <p:scale>
          <a:sx n="93" d="100"/>
          <a:sy n="9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7"/>
          </a:xfrm>
          <a:prstGeom prst="rect">
            <a:avLst/>
          </a:prstGeom>
        </p:spPr>
        <p:txBody>
          <a:bodyPr vert="horz" lIns="94458" tIns="47230" rIns="94458" bIns="4723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11" y="0"/>
            <a:ext cx="2889938" cy="495347"/>
          </a:xfrm>
          <a:prstGeom prst="rect">
            <a:avLst/>
          </a:prstGeom>
        </p:spPr>
        <p:txBody>
          <a:bodyPr vert="horz" lIns="94458" tIns="47230" rIns="94458" bIns="47230" rtlCol="0"/>
          <a:lstStyle>
            <a:lvl1pPr algn="r">
              <a:defRPr sz="1200"/>
            </a:lvl1pPr>
          </a:lstStyle>
          <a:p>
            <a:fld id="{242DF98E-1343-4707-9282-2FF3E9DF4F47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30" rIns="94458" bIns="4723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4458" tIns="47230" rIns="94458" bIns="4723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6"/>
          </a:xfrm>
          <a:prstGeom prst="rect">
            <a:avLst/>
          </a:prstGeom>
        </p:spPr>
        <p:txBody>
          <a:bodyPr vert="horz" lIns="94458" tIns="47230" rIns="94458" bIns="4723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11" y="9377317"/>
            <a:ext cx="2889938" cy="495346"/>
          </a:xfrm>
          <a:prstGeom prst="rect">
            <a:avLst/>
          </a:prstGeom>
        </p:spPr>
        <p:txBody>
          <a:bodyPr vert="horz" lIns="94458" tIns="47230" rIns="94458" bIns="47230" rtlCol="0" anchor="b"/>
          <a:lstStyle>
            <a:lvl1pPr algn="r">
              <a:defRPr sz="1200"/>
            </a:lvl1pPr>
          </a:lstStyle>
          <a:p>
            <a:fld id="{CBC3DCC7-0F04-4BC4-AEFE-F9D0E498B4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0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Supresión Art. 16</a:t>
            </a:r>
            <a:r>
              <a:rPr lang="es-ES" sz="2000" b="1" dirty="0">
                <a:latin typeface="Abadi Extra Light" panose="020B0204020104020204" pitchFamily="34" charset="0"/>
              </a:rPr>
              <a:t>:  B/p exentos de los requisitos del cuaderno diario de pesca </a:t>
            </a:r>
            <a:r>
              <a:rPr lang="es-ES" sz="1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(Art.1 – punto 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Abadi Extra Light" panose="020B0204020104020204" pitchFamily="34" charset="0"/>
              </a:rPr>
              <a:t>Incluye ya a los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B/C</a:t>
            </a:r>
            <a:r>
              <a:rPr lang="es-ES" sz="1200" b="1" dirty="0">
                <a:latin typeface="Abadi Extra Light" panose="020B0204020104020204" pitchFamily="34" charset="0"/>
              </a:rPr>
              <a:t> restantes con formato papel de entre 10 y 12 metros de eslora y a los anteriormente exentos,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Abadi Extra Light" panose="020B0204020104020204" pitchFamily="34" charset="0"/>
              </a:rPr>
              <a:t>Mismas obligaciones que el resto de los buques de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B/C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3DCC7-0F04-4BC4-AEFE-F9D0E498B42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89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Supresión Art. 16</a:t>
            </a:r>
            <a:r>
              <a:rPr lang="es-ES" sz="2000" b="1" dirty="0">
                <a:latin typeface="Abadi Extra Light" panose="020B0204020104020204" pitchFamily="34" charset="0"/>
              </a:rPr>
              <a:t>:  B/p exentos de los requisitos del cuaderno diario de pesca </a:t>
            </a:r>
            <a:r>
              <a:rPr lang="es-ES" sz="1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(Art.1 – punto 14)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Abadi Extra Light" panose="020B0204020104020204" pitchFamily="34" charset="0"/>
              </a:rPr>
              <a:t>Incluye ya a los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B/C</a:t>
            </a:r>
            <a:r>
              <a:rPr lang="es-ES" sz="1200" b="1" dirty="0">
                <a:latin typeface="Abadi Extra Light" panose="020B0204020104020204" pitchFamily="34" charset="0"/>
              </a:rPr>
              <a:t> restantes con formato papel de entre 10 y 12 metros de eslora y a los anteriormente exentos,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b="1" dirty="0">
                <a:latin typeface="Abadi Extra Light" panose="020B0204020104020204" pitchFamily="34" charset="0"/>
              </a:rPr>
              <a:t>Mismas obligaciones que el resto de los buques de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B/C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3DCC7-0F04-4BC4-AEFE-F9D0E498B42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7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2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4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63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8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1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68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14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91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01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89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79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92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8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01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2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1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8C33FE-9EA1-42ED-AE56-5AF7B8D68FAE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53DE01-0B20-4B32-8A71-1E9849A9B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6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F1D6C21-3C7D-C4EC-581E-326A8BC091E7}"/>
              </a:ext>
            </a:extLst>
          </p:cNvPr>
          <p:cNvSpPr txBox="1">
            <a:spLocks/>
          </p:cNvSpPr>
          <p:nvPr/>
        </p:nvSpPr>
        <p:spPr>
          <a:xfrm>
            <a:off x="316523" y="579839"/>
            <a:ext cx="11558954" cy="157404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rPr>
              <a:t>Jornada sobre novedades y aplicación del reglamento de control de la pesca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1825EC4-9277-6619-9B08-435C66F86292}"/>
              </a:ext>
            </a:extLst>
          </p:cNvPr>
          <p:cNvSpPr txBox="1">
            <a:spLocks/>
          </p:cNvSpPr>
          <p:nvPr/>
        </p:nvSpPr>
        <p:spPr>
          <a:xfrm>
            <a:off x="813918" y="5527132"/>
            <a:ext cx="10363200" cy="7344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latin typeface="Lato"/>
                <a:ea typeface="Lato"/>
                <a:cs typeface="Lato"/>
              </a:rPr>
              <a:t>Madrid, 24 de abril de 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55FDB72-804B-63E7-D75C-4837EAC8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A5774A-AD6F-45C5-AA8E-DB3C7F35DD9C}"/>
              </a:ext>
            </a:extLst>
          </p:cNvPr>
          <p:cNvSpPr txBox="1">
            <a:spLocks/>
          </p:cNvSpPr>
          <p:nvPr/>
        </p:nvSpPr>
        <p:spPr>
          <a:xfrm>
            <a:off x="1175658" y="2467063"/>
            <a:ext cx="9639719" cy="22370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rPr>
              <a:t>Principales novedades en relación con el registro de las capturas</a:t>
            </a:r>
          </a:p>
          <a:p>
            <a:pPr algn="ctr"/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</a:endParaRPr>
          </a:p>
          <a:p>
            <a:pPr algn="ctr"/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rPr>
              <a:t>Cristina Laborda Sanchez</a:t>
            </a:r>
          </a:p>
        </p:txBody>
      </p:sp>
    </p:spTree>
    <p:extLst>
      <p:ext uri="{BB962C8B-B14F-4D97-AF65-F5344CB8AC3E}">
        <p14:creationId xmlns:p14="http://schemas.microsoft.com/office/powerpoint/2010/main" val="99346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Declaración de Desembarque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61C9FF-4D0B-8788-07E7-239962623F56}"/>
              </a:ext>
            </a:extLst>
          </p:cNvPr>
          <p:cNvSpPr txBox="1"/>
          <p:nvPr/>
        </p:nvSpPr>
        <p:spPr>
          <a:xfrm>
            <a:off x="766582" y="646911"/>
            <a:ext cx="10623564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TODOS los 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B/P</a:t>
            </a:r>
          </a:p>
          <a:p>
            <a:pPr algn="ctr"/>
            <a:endParaRPr lang="es-E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Declaración de desembarque electrónica:  </a:t>
            </a:r>
            <a:r>
              <a:rPr lang="es-ES" sz="2800" dirty="0">
                <a:latin typeface="Abadi Extra Light"/>
              </a:rPr>
              <a:t>24 horas posteriores </a:t>
            </a:r>
            <a:endParaRPr lang="es-ES" sz="2800" b="1" dirty="0">
              <a:latin typeface="Abadi Extra Light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b="1" u="sng" dirty="0">
                <a:latin typeface="Abadi Extra Light"/>
              </a:rPr>
              <a:t>Al fin del desembarque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b="1" u="sng" dirty="0">
                <a:latin typeface="Abadi Extra Light"/>
              </a:rPr>
              <a:t>Al fin del pesaje si transporte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800" b="1" dirty="0">
              <a:latin typeface="Abadi Extra 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Información a incluir: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latin typeface="Abadi Extra Light"/>
              </a:rPr>
              <a:t>Cantidades en peso vivo y en peso transformado (factores de conversión)</a:t>
            </a:r>
          </a:p>
          <a:p>
            <a:pPr marL="1371600" lvl="2" indent="-457200" algn="just">
              <a:buFont typeface="Wingdings" panose="05000000000000000000" pitchFamily="2" charset="2"/>
              <a:buChar char="ü"/>
            </a:pPr>
            <a:r>
              <a:rPr lang="es-ES" sz="2800" dirty="0">
                <a:latin typeface="Abadi Extra Light"/>
              </a:rPr>
              <a:t>Fecha y hora:</a:t>
            </a:r>
          </a:p>
          <a:p>
            <a:pPr marL="1828800" lvl="3" indent="-45720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Abadi Extra Light"/>
              </a:rPr>
              <a:t>De fin del desembarque</a:t>
            </a:r>
          </a:p>
          <a:p>
            <a:pPr marL="1828800" lvl="3" indent="-45720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Abadi Extra Light"/>
              </a:rPr>
              <a:t>De inicio y fin sin días distintos</a:t>
            </a:r>
          </a:p>
          <a:p>
            <a:pPr marL="457200" indent="-457200" algn="just">
              <a:buFontTx/>
              <a:buChar char="-"/>
            </a:pPr>
            <a:endParaRPr lang="es-ES" sz="2800" b="1" dirty="0">
              <a:latin typeface="Abadi Extra Light" panose="020B0204020104020204" pitchFamily="34" charset="0"/>
            </a:endParaRPr>
          </a:p>
          <a:p>
            <a:pPr algn="just"/>
            <a:endParaRPr lang="es-ES" sz="2400" b="1" dirty="0">
              <a:latin typeface="Abadi Extra Light" panose="020B0204020104020204" pitchFamily="34" charset="0"/>
            </a:endParaRPr>
          </a:p>
        </p:txBody>
      </p:sp>
      <p:pic>
        <p:nvPicPr>
          <p:cNvPr id="10" name="Gráfico 9" descr="Koi con relleno sólido">
            <a:extLst>
              <a:ext uri="{FF2B5EF4-FFF2-40B4-BE49-F238E27FC236}">
                <a16:creationId xmlns:a16="http://schemas.microsoft.com/office/drawing/2014/main" id="{4AF87EDE-241E-89F9-1B78-C38E4C6C9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5808" y="646911"/>
            <a:ext cx="482475" cy="482475"/>
          </a:xfrm>
          <a:prstGeom prst="rect">
            <a:avLst/>
          </a:prstGeom>
        </p:spPr>
      </p:pic>
      <p:pic>
        <p:nvPicPr>
          <p:cNvPr id="12" name="Gráfico 11" descr="Crucero contorno">
            <a:extLst>
              <a:ext uri="{FF2B5EF4-FFF2-40B4-BE49-F238E27FC236}">
                <a16:creationId xmlns:a16="http://schemas.microsoft.com/office/drawing/2014/main" id="{C7310A35-7B61-7B6B-2194-D3472AE96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6612" y="622763"/>
            <a:ext cx="914400" cy="914400"/>
          </a:xfrm>
          <a:prstGeom prst="rect">
            <a:avLst/>
          </a:prstGeom>
        </p:spPr>
      </p:pic>
      <p:pic>
        <p:nvPicPr>
          <p:cNvPr id="16" name="Gráfico 15" descr="Detener contorno">
            <a:extLst>
              <a:ext uri="{FF2B5EF4-FFF2-40B4-BE49-F238E27FC236}">
                <a16:creationId xmlns:a16="http://schemas.microsoft.com/office/drawing/2014/main" id="{E71A45E7-8A36-26CD-A544-78F0CCE8C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5746" y="1050289"/>
            <a:ext cx="914400" cy="5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Entradas en Vigor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82C76F-AAE3-B13F-00EA-7A3BCC31036A}"/>
              </a:ext>
            </a:extLst>
          </p:cNvPr>
          <p:cNvSpPr txBox="1"/>
          <p:nvPr/>
        </p:nvSpPr>
        <p:spPr>
          <a:xfrm>
            <a:off x="359596" y="1046018"/>
            <a:ext cx="11085816" cy="4401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 algn="ctr"/>
            <a:endParaRPr lang="es-E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2024: margen de tolerancia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2800" b="1" dirty="0">
              <a:latin typeface="Abadi Extra Ligh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2026: buques eslora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s-ES" sz="2800" dirty="0">
                <a:latin typeface="Abadi Extra Light"/>
              </a:rPr>
              <a:t>12m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badi Extra Light"/>
              </a:rPr>
              <a:t>Buques de captura: diario electrónico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Abadi Extra Light"/>
              </a:rPr>
              <a:t>Todos los buques pesqueros: notificación previa, declaración de transbordo y de desembarque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endParaRPr lang="es-ES" sz="2000" dirty="0">
              <a:latin typeface="Abadi Extra Ligh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2028: todos los buques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000" b="1" dirty="0">
                <a:latin typeface="Abadi Extra Light"/>
              </a:rPr>
              <a:t>Buques de captura: diario electrónico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ES" sz="2000" b="1" dirty="0">
                <a:latin typeface="Abadi Extra Light"/>
              </a:rPr>
              <a:t>Todos los buques pesqueros: declaración de transbordo y desembarque</a:t>
            </a:r>
            <a:endParaRPr lang="es-ES" sz="2000" dirty="0">
              <a:latin typeface="Abadi Extra 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800" b="1" dirty="0">
              <a:latin typeface="Abadi Extra Light"/>
            </a:endParaRPr>
          </a:p>
          <a:p>
            <a:pPr algn="just"/>
            <a:endParaRPr lang="es-ES" sz="24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60988E-8343-05AC-B847-7A7F1AF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1"/>
            <a:ext cx="3518748" cy="34940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GRACIAS POR VUESTRA ATENCIÓN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posición de imagen 5" descr="Hombre pescando en el mar">
            <a:extLst>
              <a:ext uri="{FF2B5EF4-FFF2-40B4-BE49-F238E27FC236}">
                <a16:creationId xmlns:a16="http://schemas.microsoft.com/office/drawing/2014/main" id="{7F477CAA-4C58-34A0-D24C-A4F30F1728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7938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95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7739B11-5771-D761-F5DC-9B1774389505}"/>
              </a:ext>
            </a:extLst>
          </p:cNvPr>
          <p:cNvSpPr/>
          <p:nvPr/>
        </p:nvSpPr>
        <p:spPr>
          <a:xfrm>
            <a:off x="359595" y="800082"/>
            <a:ext cx="11137187" cy="4101534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Definición de Buque de Pesca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46B2783-3B13-3F6A-27FC-33E18EB1970A}"/>
              </a:ext>
            </a:extLst>
          </p:cNvPr>
          <p:cNvSpPr txBox="1"/>
          <p:nvPr/>
        </p:nvSpPr>
        <p:spPr>
          <a:xfrm>
            <a:off x="435428" y="1112839"/>
            <a:ext cx="109305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Art. 4.- </a:t>
            </a: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/>
              </a:rPr>
              <a:t>Definiciones</a:t>
            </a:r>
          </a:p>
          <a:p>
            <a:pPr algn="just"/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Buque Pesquero (B/P)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: utilizado para la explotación comercial de los recursos biológicos marinos. 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Incluye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:</a:t>
            </a:r>
          </a:p>
          <a:p>
            <a:pPr algn="just"/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Buques de Captura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(B/C)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Remolcadores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6D1155-354B-E57D-D7DA-815ED0D6FA34}"/>
              </a:ext>
            </a:extLst>
          </p:cNvPr>
          <p:cNvSpPr txBox="1"/>
          <p:nvPr/>
        </p:nvSpPr>
        <p:spPr>
          <a:xfrm>
            <a:off x="4724399" y="2964734"/>
            <a:ext cx="2910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Transbordo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Transformación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A98C05-597A-9E2C-E647-ECBBB5403645}"/>
              </a:ext>
            </a:extLst>
          </p:cNvPr>
          <p:cNvSpPr txBox="1"/>
          <p:nvPr/>
        </p:nvSpPr>
        <p:spPr>
          <a:xfrm>
            <a:off x="7634653" y="2988479"/>
            <a:ext cx="291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Auxiliares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Apoyo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8304BC-ED43-4D6B-16CD-DD0B87FC122E}"/>
              </a:ext>
            </a:extLst>
          </p:cNvPr>
          <p:cNvSpPr txBox="1"/>
          <p:nvPr/>
        </p:nvSpPr>
        <p:spPr>
          <a:xfrm>
            <a:off x="1242648" y="4901616"/>
            <a:ext cx="9045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No incluye: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Buques portacontenedores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Buques acuicultura</a:t>
            </a:r>
          </a:p>
        </p:txBody>
      </p:sp>
    </p:spTree>
    <p:extLst>
      <p:ext uri="{BB962C8B-B14F-4D97-AF65-F5344CB8AC3E}">
        <p14:creationId xmlns:p14="http://schemas.microsoft.com/office/powerpoint/2010/main" val="286499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de julio de 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46B2783-3B13-3F6A-27FC-33E18EB1970A}"/>
              </a:ext>
            </a:extLst>
          </p:cNvPr>
          <p:cNvSpPr txBox="1"/>
          <p:nvPr/>
        </p:nvSpPr>
        <p:spPr>
          <a:xfrm>
            <a:off x="435428" y="1112839"/>
            <a:ext cx="110220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Margen de tolerancia (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MoT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) general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Entre 50 -100kg</a:t>
            </a:r>
            <a:r>
              <a:rPr lang="es-ES" sz="2800" b="1" dirty="0">
                <a:latin typeface="Abadi Extra Light" panose="020B0204020104020204" pitchFamily="34" charset="0"/>
              </a:rPr>
              <a:t>, aumenta a 20%.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 panose="020B0204020104020204" pitchFamily="34" charset="0"/>
              </a:rPr>
              <a:t>A partir de 100kg se mantiene en el 10%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ES" sz="2800" b="1" dirty="0">
              <a:latin typeface="Abadi Extra Light" panose="020B0204020104020204" pitchFamily="34" charset="0"/>
            </a:endParaRPr>
          </a:p>
          <a:p>
            <a:pPr algn="just"/>
            <a:endParaRPr lang="es-ES" sz="3600" b="1" dirty="0">
              <a:latin typeface="Abadi Extra Light" panose="020B0204020104020204" pitchFamily="34" charset="0"/>
            </a:endParaRPr>
          </a:p>
          <a:p>
            <a:pPr algn="just"/>
            <a:endParaRPr lang="es-ES" sz="40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134951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 de julio de 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46B2783-3B13-3F6A-27FC-33E18EB1970A}"/>
              </a:ext>
            </a:extLst>
          </p:cNvPr>
          <p:cNvSpPr txBox="1"/>
          <p:nvPr/>
        </p:nvSpPr>
        <p:spPr>
          <a:xfrm>
            <a:off x="653141" y="787339"/>
            <a:ext cx="10781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atin typeface="Abadi Extra Light" panose="020B0204020104020204" pitchFamily="34" charset="0"/>
              </a:rPr>
              <a:t>Exenciones al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Margen de tolerancia (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MoT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) general: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latin typeface="Abadi Extra Light" panose="020B0204020104020204" pitchFamily="34" charset="0"/>
              </a:rPr>
              <a:t>Pequeños pelágicos, y de uso industrial, túnidos tropicales, sin clasificar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A80CEC-4043-07C2-5941-7B374D72FF69}"/>
              </a:ext>
            </a:extLst>
          </p:cNvPr>
          <p:cNvSpPr txBox="1"/>
          <p:nvPr/>
        </p:nvSpPr>
        <p:spPr>
          <a:xfrm>
            <a:off x="653141" y="5498043"/>
            <a:ext cx="10781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MoT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en transbordos =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MoT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en desembarques </a:t>
            </a:r>
            <a:r>
              <a:rPr lang="es-E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/>
              </a:rPr>
              <a:t>(Art. 1 – punto 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8FB4A5-3050-1F15-4390-13E65E8C61FA}"/>
              </a:ext>
            </a:extLst>
          </p:cNvPr>
          <p:cNvSpPr txBox="1"/>
          <p:nvPr/>
        </p:nvSpPr>
        <p:spPr>
          <a:xfrm>
            <a:off x="791307" y="2417885"/>
            <a:ext cx="388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F616F25-A215-C609-EEEE-820EBA73B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73095"/>
              </p:ext>
            </p:extLst>
          </p:nvPr>
        </p:nvGraphicFramePr>
        <p:xfrm>
          <a:off x="653142" y="1954637"/>
          <a:ext cx="10671349" cy="3528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304">
                  <a:extLst>
                    <a:ext uri="{9D8B030D-6E8A-4147-A177-3AD203B41FA5}">
                      <a16:colId xmlns:a16="http://schemas.microsoft.com/office/drawing/2014/main" val="789471722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val="779763036"/>
                    </a:ext>
                  </a:extLst>
                </a:gridCol>
                <a:gridCol w="2927839">
                  <a:extLst>
                    <a:ext uri="{9D8B030D-6E8A-4147-A177-3AD203B41FA5}">
                      <a16:colId xmlns:a16="http://schemas.microsoft.com/office/drawing/2014/main" val="2731379974"/>
                    </a:ext>
                  </a:extLst>
                </a:gridCol>
                <a:gridCol w="3235569">
                  <a:extLst>
                    <a:ext uri="{9D8B030D-6E8A-4147-A177-3AD203B41FA5}">
                      <a16:colId xmlns:a16="http://schemas.microsoft.com/office/drawing/2014/main" val="3740064534"/>
                    </a:ext>
                  </a:extLst>
                </a:gridCol>
                <a:gridCol w="2382714">
                  <a:extLst>
                    <a:ext uri="{9D8B030D-6E8A-4147-A177-3AD203B41FA5}">
                      <a16:colId xmlns:a16="http://schemas.microsoft.com/office/drawing/2014/main" val="918280917"/>
                    </a:ext>
                  </a:extLst>
                </a:gridCol>
              </a:tblGrid>
              <a:tr h="1003501">
                <a:tc gridSpan="2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Peso vivo desembarcado de la especie</a:t>
                      </a:r>
                      <a:endParaRPr lang="es-E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/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Peso Vivo desembarcado 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662812"/>
                  </a:ext>
                </a:extLst>
              </a:tr>
              <a:tr h="486095">
                <a:tc rowSpan="3">
                  <a:txBody>
                    <a:bodyPr/>
                    <a:lstStyle/>
                    <a:p>
                      <a:pPr algn="ctr"/>
                      <a:r>
                        <a:rPr lang="es-ES" sz="2400" b="1" dirty="0" err="1"/>
                        <a:t>MoT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1" dirty="0"/>
                        <a:t>Condición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2% del total de las especies desembarcadas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2% del total de las especies desembarcadas</a:t>
                      </a:r>
                      <a:endParaRPr lang="es-ES" sz="14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5808"/>
                  </a:ext>
                </a:extLst>
              </a:tr>
              <a:tr h="90057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puerto designado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±10%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total estimado </a:t>
                      </a:r>
                      <a:r>
                        <a:rPr lang="es-ES" sz="16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bordo</a:t>
                      </a:r>
                      <a:endParaRPr lang="es-ES" sz="16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±0,5% del total estimado </a:t>
                      </a:r>
                      <a:r>
                        <a:rPr lang="es-ES" sz="16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bordo</a:t>
                      </a:r>
                    </a:p>
                    <a:p>
                      <a:pPr algn="ctr"/>
                      <a:r>
                        <a:rPr lang="es-ES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s-E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±200 kg</a:t>
                      </a:r>
                      <a:endParaRPr lang="es-E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±10% del total estimado a bordo</a:t>
                      </a:r>
                      <a:endParaRPr lang="es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04733"/>
                  </a:ext>
                </a:extLst>
              </a:tr>
              <a:tr h="110642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puerto no designado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±10%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total estimado </a:t>
                      </a:r>
                      <a:r>
                        <a:rPr lang="es-ES" sz="16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especie</a:t>
                      </a:r>
                      <a:endParaRPr lang="es-ES" sz="1600" b="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±20% del total estimado </a:t>
                      </a:r>
                      <a:r>
                        <a:rPr lang="es-ES" sz="16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especie</a:t>
                      </a:r>
                    </a:p>
                    <a:p>
                      <a:pPr algn="ctr"/>
                      <a:r>
                        <a:rPr lang="es-ES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endParaRPr lang="es-E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±200 kg</a:t>
                      </a:r>
                      <a:endParaRPr lang="es-E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aplica</a:t>
                      </a:r>
                      <a:endParaRPr lang="es-E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35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73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Diario de Pesca Electrónico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893AE1-B281-301A-0847-774578DB9236}"/>
              </a:ext>
            </a:extLst>
          </p:cNvPr>
          <p:cNvSpPr txBox="1"/>
          <p:nvPr/>
        </p:nvSpPr>
        <p:spPr>
          <a:xfrm>
            <a:off x="231112" y="926552"/>
            <a:ext cx="11404879" cy="452431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PARA TODOS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B/C</a:t>
            </a:r>
            <a:r>
              <a:rPr lang="es-ES" sz="2400" b="1" dirty="0">
                <a:latin typeface="Abadi Extra Ligh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 Extra Light"/>
              </a:rPr>
              <a:t>Anotación capturas desde kg 0.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s-ES" sz="2400" dirty="0">
                <a:latin typeface="Abadi Extra Light"/>
              </a:rPr>
              <a:t>12m: diario de pesca electrónico e información por operación de pesca.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Abadi Extra Light"/>
              </a:rPr>
              <a:t>&lt;12m: tras última operación de pesca y antes desembarque.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 Extra Light"/>
              </a:rPr>
              <a:t>Utilización de Factores de Conversión establecidos por la COM.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 Extra Light"/>
              </a:rPr>
              <a:t>Anotación tiempos en zonas de esfuerzo. </a:t>
            </a:r>
            <a:endParaRPr lang="es-ES" sz="2400" b="1" dirty="0">
              <a:latin typeface="Abadi Extra 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 Extra Light"/>
              </a:rPr>
              <a:t>Otras anotaciones: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Abadi Extra Light"/>
              </a:rPr>
              <a:t>Artes perdidos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Abadi Extra Light"/>
              </a:rPr>
              <a:t>Capturas de especies sensibles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Abadi Extra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 Extra Light"/>
              </a:rPr>
              <a:t>Transmisión: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s-ES" sz="2400" b="1" dirty="0">
                <a:latin typeface="Abadi Extra Light"/>
              </a:rPr>
              <a:t>12m: una vez al día/tras última operación/antes de entrada en puerto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badi Extra Light"/>
              </a:rPr>
              <a:t>&lt;12m: tras última operación de pesca y antes desembarque.</a:t>
            </a:r>
            <a:endParaRPr lang="es-ES" sz="900" b="1" dirty="0">
              <a:latin typeface="Abadi Extra Light"/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C1F287E2-000A-2B87-6E8B-6EDAA03D0FB1}"/>
              </a:ext>
            </a:extLst>
          </p:cNvPr>
          <p:cNvSpPr/>
          <p:nvPr/>
        </p:nvSpPr>
        <p:spPr>
          <a:xfrm>
            <a:off x="9198873" y="3281811"/>
            <a:ext cx="1714500" cy="870438"/>
          </a:xfrm>
          <a:prstGeom prst="wedgeRoundRectCallout">
            <a:avLst>
              <a:gd name="adj1" fmla="val -20279"/>
              <a:gd name="adj2" fmla="val 472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Desaparición exención 12-15</a:t>
            </a:r>
          </a:p>
        </p:txBody>
      </p:sp>
      <p:pic>
        <p:nvPicPr>
          <p:cNvPr id="11" name="Gráfico 10" descr="Hombre programador con relleno sólido">
            <a:extLst>
              <a:ext uri="{FF2B5EF4-FFF2-40B4-BE49-F238E27FC236}">
                <a16:creationId xmlns:a16="http://schemas.microsoft.com/office/drawing/2014/main" id="{F3E48E57-09FC-16F1-5DCE-8F2AAA00C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4045" y="838786"/>
            <a:ext cx="1311946" cy="13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98981C3-2072-3CF3-C35D-54D1A87722D5}"/>
              </a:ext>
            </a:extLst>
          </p:cNvPr>
          <p:cNvSpPr/>
          <p:nvPr/>
        </p:nvSpPr>
        <p:spPr>
          <a:xfrm>
            <a:off x="333257" y="760288"/>
            <a:ext cx="11225169" cy="53676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Diario de Pesca Electrónico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893AE1-B281-301A-0847-774578DB9236}"/>
              </a:ext>
            </a:extLst>
          </p:cNvPr>
          <p:cNvSpPr txBox="1"/>
          <p:nvPr/>
        </p:nvSpPr>
        <p:spPr>
          <a:xfrm>
            <a:off x="462544" y="889911"/>
            <a:ext cx="1089956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PARA TODOS </a:t>
            </a: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B/C</a:t>
            </a:r>
            <a:endParaRPr lang="es-ES" sz="1050" b="1" dirty="0">
              <a:latin typeface="Abadi Extra Light"/>
            </a:endParaRP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C1F287E2-000A-2B87-6E8B-6EDAA03D0FB1}"/>
              </a:ext>
            </a:extLst>
          </p:cNvPr>
          <p:cNvSpPr/>
          <p:nvPr/>
        </p:nvSpPr>
        <p:spPr>
          <a:xfrm>
            <a:off x="4851563" y="4524437"/>
            <a:ext cx="1714500" cy="870438"/>
          </a:xfrm>
          <a:prstGeom prst="wedgeRoundRectCallout">
            <a:avLst>
              <a:gd name="adj1" fmla="val -20279"/>
              <a:gd name="adj2" fmla="val 472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Desaparición exención 12-15</a:t>
            </a:r>
          </a:p>
        </p:txBody>
      </p:sp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B06A1082-5F03-5661-17AF-A130CE60B444}"/>
              </a:ext>
            </a:extLst>
          </p:cNvPr>
          <p:cNvSpPr txBox="1">
            <a:spLocks/>
          </p:cNvSpPr>
          <p:nvPr/>
        </p:nvSpPr>
        <p:spPr>
          <a:xfrm>
            <a:off x="523980" y="1678982"/>
            <a:ext cx="5120473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solidFill>
                  <a:schemeClr val="tx1"/>
                </a:solidFill>
              </a:rPr>
              <a:t>Formato electrónico</a:t>
            </a:r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16B2091-CDA7-EEDE-27B1-60DD6E076419}"/>
              </a:ext>
            </a:extLst>
          </p:cNvPr>
          <p:cNvSpPr txBox="1">
            <a:spLocks/>
          </p:cNvSpPr>
          <p:nvPr/>
        </p:nvSpPr>
        <p:spPr>
          <a:xfrm>
            <a:off x="5708813" y="1653900"/>
            <a:ext cx="5424348" cy="124072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dirty="0">
                <a:solidFill>
                  <a:schemeClr val="tx1"/>
                </a:solidFill>
              </a:rPr>
              <a:t>Formato electrónico simplificado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</a:rPr>
              <a:t>(en desarrollo)</a:t>
            </a:r>
          </a:p>
        </p:txBody>
      </p:sp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C381A6BD-034C-1DA0-1D9E-9BC95E34ABC2}"/>
              </a:ext>
            </a:extLst>
          </p:cNvPr>
          <p:cNvSpPr txBox="1">
            <a:spLocks/>
          </p:cNvSpPr>
          <p:nvPr/>
        </p:nvSpPr>
        <p:spPr>
          <a:xfrm>
            <a:off x="6978742" y="3126397"/>
            <a:ext cx="3227840" cy="479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chemeClr val="tx1"/>
                </a:solidFill>
              </a:rPr>
              <a:t>Aplicación Móvil</a:t>
            </a:r>
          </a:p>
        </p:txBody>
      </p:sp>
      <p:pic>
        <p:nvPicPr>
          <p:cNvPr id="11" name="Gráfico 10" descr="Smartphone con relleno sólido">
            <a:extLst>
              <a:ext uri="{FF2B5EF4-FFF2-40B4-BE49-F238E27FC236}">
                <a16:creationId xmlns:a16="http://schemas.microsoft.com/office/drawing/2014/main" id="{148CAADE-D109-F15A-1956-747F9A4AD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5427" y="3520406"/>
            <a:ext cx="1874469" cy="1874469"/>
          </a:xfrm>
          <a:prstGeom prst="rect">
            <a:avLst/>
          </a:prstGeom>
        </p:spPr>
      </p:pic>
      <p:pic>
        <p:nvPicPr>
          <p:cNvPr id="12" name="Gráfico 11" descr="Portátil con relleno sólido">
            <a:extLst>
              <a:ext uri="{FF2B5EF4-FFF2-40B4-BE49-F238E27FC236}">
                <a16:creationId xmlns:a16="http://schemas.microsoft.com/office/drawing/2014/main" id="{9BAAFA9B-48CA-70E8-0A57-07FAF6398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8436" y="3166183"/>
            <a:ext cx="2387600" cy="2387600"/>
          </a:xfrm>
          <a:prstGeom prst="rect">
            <a:avLst/>
          </a:prstGeom>
        </p:spPr>
      </p:pic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E5F1BF71-B11E-2402-4CCD-F0B80AB94B5C}"/>
              </a:ext>
            </a:extLst>
          </p:cNvPr>
          <p:cNvSpPr txBox="1">
            <a:spLocks/>
          </p:cNvSpPr>
          <p:nvPr/>
        </p:nvSpPr>
        <p:spPr>
          <a:xfrm>
            <a:off x="1058839" y="2606647"/>
            <a:ext cx="2946794" cy="82235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chemeClr val="tx1"/>
                </a:solidFill>
              </a:rPr>
              <a:t>Diario Electrónico de A Bordo (DEA)</a:t>
            </a:r>
          </a:p>
        </p:txBody>
      </p:sp>
      <p:pic>
        <p:nvPicPr>
          <p:cNvPr id="14" name="Gráfico 13" descr="Hombre programador con relleno sólido">
            <a:extLst>
              <a:ext uri="{FF2B5EF4-FFF2-40B4-BE49-F238E27FC236}">
                <a16:creationId xmlns:a16="http://schemas.microsoft.com/office/drawing/2014/main" id="{2111AC71-8472-DB3C-E580-F76A64953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3561" y="796439"/>
            <a:ext cx="996707" cy="9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Notificación Previa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893AE1-B281-301A-0847-774578DB9236}"/>
              </a:ext>
            </a:extLst>
          </p:cNvPr>
          <p:cNvSpPr txBox="1"/>
          <p:nvPr/>
        </p:nvSpPr>
        <p:spPr>
          <a:xfrm>
            <a:off x="462338" y="856457"/>
            <a:ext cx="11099548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TODOS los </a:t>
            </a:r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B/P 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12m</a:t>
            </a:r>
          </a:p>
          <a:p>
            <a:pPr algn="ctr"/>
            <a:endParaRPr lang="es-ES" sz="2400" b="1" dirty="0">
              <a:latin typeface="Abadi Extra Light"/>
            </a:endParaRPr>
          </a:p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lt"/>
                <a:cs typeface="+mn-lt"/>
              </a:rPr>
              <a:t>Puertos de Estados Miembros</a:t>
            </a: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latin typeface="Abadi Extra Light"/>
              </a:rPr>
              <a:t>4 horas antelación (posibilidad de establecer periodo más breve).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latin typeface="Abadi Extra Light"/>
              </a:rPr>
              <a:t>Objeto de la entrada en puerto: servicios, desembarque, transbordo.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latin typeface="Abadi Extra Light"/>
              </a:rPr>
              <a:t>Posibilidad de </a:t>
            </a:r>
            <a:r>
              <a:rPr lang="es-ES" sz="2800" b="1" dirty="0">
                <a:latin typeface="Abadi Extra Light"/>
              </a:rPr>
              <a:t>establecer</a:t>
            </a:r>
            <a:r>
              <a:rPr lang="es-ES" sz="2400" b="1" dirty="0">
                <a:latin typeface="Abadi Extra Light"/>
              </a:rPr>
              <a:t> período más breve. Otra Notificación previa si nueva captura.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latin typeface="Abadi Extra Light"/>
              </a:rPr>
              <a:t>Posibilidad de denegación de acceso.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/>
              <a:ea typeface="+mn-lt"/>
              <a:cs typeface="+mn-lt"/>
            </a:endParaRPr>
          </a:p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lt"/>
                <a:cs typeface="+mn-lt"/>
              </a:rPr>
              <a:t>Puertos de Tercer País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48 horas antelación.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Objeto de la entrada: desembarque o acceso a servicios.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Sospecha incumplimiento PPC: colaboración, cambio puerto, retraso hora.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6" name="Gráfico 5" descr="Sirena con relleno sólido">
            <a:extLst>
              <a:ext uri="{FF2B5EF4-FFF2-40B4-BE49-F238E27FC236}">
                <a16:creationId xmlns:a16="http://schemas.microsoft.com/office/drawing/2014/main" id="{2A17C746-98C5-1CC1-1560-33363D9F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1416" y="815836"/>
            <a:ext cx="1287726" cy="12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61C9FF-4D0B-8788-07E7-239962623F56}"/>
              </a:ext>
            </a:extLst>
          </p:cNvPr>
          <p:cNvSpPr txBox="1"/>
          <p:nvPr/>
        </p:nvSpPr>
        <p:spPr>
          <a:xfrm>
            <a:off x="311276" y="683568"/>
            <a:ext cx="1132471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lt"/>
                <a:cs typeface="+mn-lt"/>
              </a:rPr>
              <a:t>En la Unión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Prohibido en las aguas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Permitidos en puertos designados, previa autorización</a:t>
            </a:r>
          </a:p>
          <a:p>
            <a:pPr algn="ctr"/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lt"/>
              <a:cs typeface="+mn-lt"/>
            </a:endParaRPr>
          </a:p>
          <a:p>
            <a:pPr algn="ctr"/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lt"/>
                <a:cs typeface="+mn-lt"/>
              </a:rPr>
              <a:t>Fuera de las aguas de la Unión/Puertos de Tercer País</a:t>
            </a:r>
          </a:p>
          <a:p>
            <a:pPr algn="ctr"/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TODOS los </a:t>
            </a:r>
            <a:r>
              <a:rPr lang="es-E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B/P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Solicitud de autorización electrónica (notificación previa)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48 horas antelación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Información a presentar para ser autorizado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Transbordos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Koi con relleno sólido">
            <a:extLst>
              <a:ext uri="{FF2B5EF4-FFF2-40B4-BE49-F238E27FC236}">
                <a16:creationId xmlns:a16="http://schemas.microsoft.com/office/drawing/2014/main" id="{C36345BF-9783-E493-FE66-8D1D3869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6623" y="765771"/>
            <a:ext cx="646452" cy="64645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pic>
        <p:nvPicPr>
          <p:cNvPr id="13" name="Gráfico 12" descr="Remolcador contorno">
            <a:extLst>
              <a:ext uri="{FF2B5EF4-FFF2-40B4-BE49-F238E27FC236}">
                <a16:creationId xmlns:a16="http://schemas.microsoft.com/office/drawing/2014/main" id="{3023DA23-6D8C-205E-EF46-353556387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3707" y="601375"/>
            <a:ext cx="914400" cy="914400"/>
          </a:xfrm>
          <a:prstGeom prst="rect">
            <a:avLst/>
          </a:prstGeom>
        </p:spPr>
      </p:pic>
      <p:pic>
        <p:nvPicPr>
          <p:cNvPr id="11" name="Gráfico 10" descr="Crucero contorno">
            <a:extLst>
              <a:ext uri="{FF2B5EF4-FFF2-40B4-BE49-F238E27FC236}">
                <a16:creationId xmlns:a16="http://schemas.microsoft.com/office/drawing/2014/main" id="{3AA08FF0-1008-3345-0667-C31D3EDA9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1591" y="6835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01ACCD-6EB4-B2DA-7C56-07AAC1102DE3}"/>
              </a:ext>
            </a:extLst>
          </p:cNvPr>
          <p:cNvSpPr/>
          <p:nvPr/>
        </p:nvSpPr>
        <p:spPr>
          <a:xfrm>
            <a:off x="231111" y="110297"/>
            <a:ext cx="11404880" cy="5124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Transbordos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456141-6433-3F8B-93D4-34C0DF5A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17" y="6109293"/>
            <a:ext cx="2195513" cy="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F940F9-19B8-DB9C-E36A-E1FB2C699251}"/>
              </a:ext>
            </a:extLst>
          </p:cNvPr>
          <p:cNvSpPr txBox="1"/>
          <p:nvPr/>
        </p:nvSpPr>
        <p:spPr>
          <a:xfrm>
            <a:off x="653141" y="6463930"/>
            <a:ext cx="96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/>
              <a:t>Jornada sobre novedades y aplicación del Reglamento de Control de la pesca - 25 abril 2024</a:t>
            </a:r>
          </a:p>
          <a:p>
            <a:endParaRPr lang="es-ES" sz="1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61C9FF-4D0B-8788-07E7-239962623F56}"/>
              </a:ext>
            </a:extLst>
          </p:cNvPr>
          <p:cNvSpPr txBox="1"/>
          <p:nvPr/>
        </p:nvSpPr>
        <p:spPr>
          <a:xfrm>
            <a:off x="766581" y="1046018"/>
            <a:ext cx="1048362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/>
              </a:rPr>
              <a:t>Declaración de Transbordo</a:t>
            </a:r>
          </a:p>
          <a:p>
            <a:pPr algn="ctr"/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TODOS los </a:t>
            </a:r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B/P</a:t>
            </a:r>
          </a:p>
          <a:p>
            <a:pPr algn="just"/>
            <a:endParaRPr lang="es-E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Declaración electrónica – 24 horas posteriores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Información a incluir: cantidades en peso vivo y en peso transformado (factores de conversión)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b="1" dirty="0">
                <a:latin typeface="Abadi Extra Light"/>
              </a:rPr>
              <a:t>Margen de tolerancia respecto a declaración de desembarque/acta de inspección: art. 14.3 o 14.4</a:t>
            </a:r>
          </a:p>
        </p:txBody>
      </p:sp>
      <p:pic>
        <p:nvPicPr>
          <p:cNvPr id="3" name="Gráfico 2" descr="Koi con relleno sólido">
            <a:extLst>
              <a:ext uri="{FF2B5EF4-FFF2-40B4-BE49-F238E27FC236}">
                <a16:creationId xmlns:a16="http://schemas.microsoft.com/office/drawing/2014/main" id="{1A3DD17F-E45B-4D30-DCEB-E28FAD32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6623" y="765771"/>
            <a:ext cx="646452" cy="646452"/>
          </a:xfrm>
          <a:prstGeom prst="rect">
            <a:avLst/>
          </a:prstGeom>
        </p:spPr>
      </p:pic>
      <p:pic>
        <p:nvPicPr>
          <p:cNvPr id="6" name="Gráfico 5" descr="Remolcador contorno">
            <a:extLst>
              <a:ext uri="{FF2B5EF4-FFF2-40B4-BE49-F238E27FC236}">
                <a16:creationId xmlns:a16="http://schemas.microsoft.com/office/drawing/2014/main" id="{AD1EF3AE-D125-983F-ED27-4BB650139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3707" y="601375"/>
            <a:ext cx="914400" cy="914400"/>
          </a:xfrm>
          <a:prstGeom prst="rect">
            <a:avLst/>
          </a:prstGeom>
        </p:spPr>
      </p:pic>
      <p:pic>
        <p:nvPicPr>
          <p:cNvPr id="8" name="Gráfico 7" descr="Crucero contorno">
            <a:extLst>
              <a:ext uri="{FF2B5EF4-FFF2-40B4-BE49-F238E27FC236}">
                <a16:creationId xmlns:a16="http://schemas.microsoft.com/office/drawing/2014/main" id="{96DF5CE2-82E5-7DDF-EC50-8914A6C8F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1591" y="6835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510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1995</TotalTime>
  <Words>969</Words>
  <Application>Microsoft Office PowerPoint</Application>
  <PresentationFormat>Panorámica</PresentationFormat>
  <Paragraphs>145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Abadi Extra Light</vt:lpstr>
      <vt:lpstr>Arial</vt:lpstr>
      <vt:lpstr>Arial Narrow</vt:lpstr>
      <vt:lpstr>Calibri</vt:lpstr>
      <vt:lpstr>Century Gothic</vt:lpstr>
      <vt:lpstr>Lato</vt:lpstr>
      <vt:lpstr>Times New Roman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VUESTRA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Poderoso Godoy, David</dc:creator>
  <cp:lastModifiedBy>Laborda Sánchez, Cristina</cp:lastModifiedBy>
  <cp:revision>11</cp:revision>
  <cp:lastPrinted>2024-03-20T11:59:56Z</cp:lastPrinted>
  <dcterms:created xsi:type="dcterms:W3CDTF">2024-01-26T10:41:03Z</dcterms:created>
  <dcterms:modified xsi:type="dcterms:W3CDTF">2024-04-24T04:45:02Z</dcterms:modified>
</cp:coreProperties>
</file>